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5"/>
  </p:notesMasterIdLst>
  <p:sldIdLst>
    <p:sldId id="256" r:id="rId2"/>
    <p:sldId id="299" r:id="rId3"/>
    <p:sldId id="302" r:id="rId4"/>
    <p:sldId id="397" r:id="rId5"/>
    <p:sldId id="386" r:id="rId6"/>
    <p:sldId id="393" r:id="rId7"/>
    <p:sldId id="395" r:id="rId8"/>
    <p:sldId id="387" r:id="rId9"/>
    <p:sldId id="388" r:id="rId10"/>
    <p:sldId id="394" r:id="rId11"/>
    <p:sldId id="391" r:id="rId12"/>
    <p:sldId id="390" r:id="rId13"/>
    <p:sldId id="389" r:id="rId14"/>
    <p:sldId id="392" r:id="rId15"/>
    <p:sldId id="337" r:id="rId16"/>
    <p:sldId id="339" r:id="rId17"/>
    <p:sldId id="342" r:id="rId18"/>
    <p:sldId id="377" r:id="rId19"/>
    <p:sldId id="376" r:id="rId20"/>
    <p:sldId id="303" r:id="rId21"/>
    <p:sldId id="383" r:id="rId22"/>
    <p:sldId id="384" r:id="rId23"/>
    <p:sldId id="260" r:id="rId24"/>
    <p:sldId id="312" r:id="rId25"/>
    <p:sldId id="359" r:id="rId26"/>
    <p:sldId id="380" r:id="rId27"/>
    <p:sldId id="360" r:id="rId28"/>
    <p:sldId id="361" r:id="rId29"/>
    <p:sldId id="362" r:id="rId30"/>
    <p:sldId id="309" r:id="rId31"/>
    <p:sldId id="310" r:id="rId32"/>
    <p:sldId id="363" r:id="rId33"/>
    <p:sldId id="311" r:id="rId34"/>
    <p:sldId id="396" r:id="rId35"/>
    <p:sldId id="313" r:id="rId36"/>
    <p:sldId id="314" r:id="rId37"/>
    <p:sldId id="315" r:id="rId38"/>
    <p:sldId id="318" r:id="rId39"/>
    <p:sldId id="319" r:id="rId40"/>
    <p:sldId id="320" r:id="rId41"/>
    <p:sldId id="322" r:id="rId42"/>
    <p:sldId id="348" r:id="rId43"/>
    <p:sldId id="325" r:id="rId44"/>
    <p:sldId id="330" r:id="rId45"/>
    <p:sldId id="331" r:id="rId46"/>
    <p:sldId id="321" r:id="rId47"/>
    <p:sldId id="332" r:id="rId48"/>
    <p:sldId id="333" r:id="rId49"/>
    <p:sldId id="334" r:id="rId50"/>
    <p:sldId id="335" r:id="rId51"/>
    <p:sldId id="358" r:id="rId52"/>
    <p:sldId id="336" r:id="rId53"/>
    <p:sldId id="379" r:id="rId54"/>
    <p:sldId id="343" r:id="rId55"/>
    <p:sldId id="378" r:id="rId56"/>
    <p:sldId id="324" r:id="rId57"/>
    <p:sldId id="326" r:id="rId58"/>
    <p:sldId id="385" r:id="rId59"/>
    <p:sldId id="349" r:id="rId60"/>
    <p:sldId id="344" r:id="rId61"/>
    <p:sldId id="345" r:id="rId62"/>
    <p:sldId id="346" r:id="rId63"/>
    <p:sldId id="327" r:id="rId64"/>
  </p:sldIdLst>
  <p:sldSz cx="9144000" cy="5143500" type="screen16x9"/>
  <p:notesSz cx="6858000" cy="9144000"/>
  <p:embeddedFontLst>
    <p:embeddedFont>
      <p:font typeface="Catamaran" panose="020B0604020202020204" charset="0"/>
      <p:regular r:id="rId66"/>
      <p:bold r:id="rId67"/>
    </p:embeddedFont>
    <p:embeddedFont>
      <p:font typeface="Lexend Deca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1668" y="10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9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10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1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1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4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4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2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4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65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1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27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7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2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8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03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5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02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95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2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8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6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5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7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4</a:t>
            </a:r>
            <a:br>
              <a:rPr lang="en" b="1" dirty="0"/>
            </a:b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DBCBA-8BA8-6D50-82D3-A5B4B705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577035-57B8-72A5-0352-FA42321AC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70708-1437-B570-4BF3-0C3F468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1" y="0"/>
            <a:ext cx="34039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A8C7F-38D0-6495-FBA3-FFDEAD2B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6C8AB8-3C75-9755-7875-99E09C3F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6CCCB2-8A13-731D-2796-D1F1CBB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8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45113-DBC7-F90E-A55A-D1AD105D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E1D217-99EA-17AF-1916-24748ED21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265AE4-2F01-13CA-82D0-45CB15A4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8B9CF-D9D0-48E3-CDD0-26B3C259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A13F65-B7FF-A557-CEFE-A14378624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2BE2EF-09F7-A62E-AB3B-F1951F06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4" y="0"/>
            <a:ext cx="62206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92FB8-C589-D0CE-0B81-054C663F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499"/>
            <a:ext cx="3057175" cy="2625731"/>
          </a:xfrm>
        </p:spPr>
        <p:txBody>
          <a:bodyPr/>
          <a:lstStyle/>
          <a:p>
            <a:r>
              <a:rPr lang="es-ES" dirty="0"/>
              <a:t>De la idea a la pregunta</a:t>
            </a:r>
          </a:p>
        </p:txBody>
      </p:sp>
      <p:pic>
        <p:nvPicPr>
          <p:cNvPr id="4" name="Picture 2" descr="Expanding brain | DEFINO CLARAMENTE EL OBJETIVO; DEFINO CLARAMENTE LOS CONCEPTOS Y/O VARIABLES; DEFINO CLARAMENTE A LOS SUJETOS (LOS CONSTRUYO COMO MI OBJETO); DEFINO CLARAMENTE EL TIEMPO Y EL ESPACIO; GENERO ALGUNA CONEXIÓN CON TEORÍAS E INVESTIGACIONES EXISTENTES; REALIZO UNA CONTRIBUCIÓN ORIGINAL | image tagged in expanding brain | made w/ Imgflip meme maker">
            <a:extLst>
              <a:ext uri="{FF2B5EF4-FFF2-40B4-BE49-F238E27FC236}">
                <a16:creationId xmlns:a16="http://schemas.microsoft.com/office/drawing/2014/main" id="{F2211946-A13F-160D-F86E-F5C50424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11" y="0"/>
            <a:ext cx="2520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1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2179826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¿Qué diferencia la investigación en ciencias sociales y el conocimiento ordinario?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 es la diferencia entre la interpretación paradigmática y estratégica a la hora de analizar la investigación cuantitativa?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¿Cuáles son las diferencias generales ente la investigación cualitativa, la cuantitativa y mixta?</a:t>
            </a:r>
          </a:p>
          <a:p>
            <a:pPr marL="0" indent="0" algn="l">
              <a:spcAft>
                <a:spcPts val="1600"/>
              </a:spcAft>
            </a:pPr>
            <a:r>
              <a:rPr lang="es-ES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40B5A1-71DF-F6AE-3882-522C7AAB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8" y="1312211"/>
            <a:ext cx="6691429" cy="737605"/>
          </a:xfrm>
        </p:spPr>
        <p:txBody>
          <a:bodyPr/>
          <a:lstStyle/>
          <a:p>
            <a:r>
              <a:rPr lang="es-ES" dirty="0"/>
              <a:t>¿Qué hemos visto?: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6201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9030" y="898713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sz="2800" dirty="0"/>
              <a:t>¿De donde vienen nuestras ideas de investigación y cómo desarrollarlas?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dirty="0"/>
              <a:t>¿Qué implicancias tiene medir en Ciencias sociales?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A pesar de la posibilidad de asumir una visión estratégica, medir tiene implicancias: existe un proceso de reducir la realidad a números.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las distintas teorías de la medición y porqué en Ciencias Sociales se utiliza mayormente la Teoría Representacional?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los “niveles de medida” y cómo se caracterizan?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¿Por qué en Investigación Cuantitativa usualmente se mide de forma indirecta? 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sz="2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81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758390"/>
            <a:ext cx="8165905" cy="384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4572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son las </a:t>
            </a:r>
            <a:r>
              <a:rPr lang="es-ES" sz="2400" u="sng" dirty="0"/>
              <a:t>ideas</a:t>
            </a:r>
            <a:r>
              <a:rPr lang="es-ES" sz="2400" dirty="0"/>
              <a:t> de investigación y cómo pasar de ellas a </a:t>
            </a:r>
            <a:r>
              <a:rPr lang="es-ES" sz="2400" u="sng" dirty="0"/>
              <a:t>problemas investigables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el </a:t>
            </a:r>
            <a:r>
              <a:rPr lang="es-ES" sz="2400" u="sng" dirty="0"/>
              <a:t>diseño de investigación </a:t>
            </a:r>
            <a:r>
              <a:rPr lang="es-ES" sz="2400" dirty="0"/>
              <a:t>y cuál es su diferencia con el </a:t>
            </a:r>
            <a:r>
              <a:rPr lang="es-ES" sz="2400" i="1" dirty="0"/>
              <a:t>proyecto de investigación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¿Cuáles son las </a:t>
            </a:r>
            <a:r>
              <a:rPr lang="es-ES" sz="2400" u="sng" dirty="0"/>
              <a:t>etapas del diseño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la </a:t>
            </a:r>
            <a:r>
              <a:rPr lang="es-ES" sz="2400" u="sng" dirty="0"/>
              <a:t>pregunta de investigación </a:t>
            </a:r>
            <a:r>
              <a:rPr lang="es-ES" sz="2400" dirty="0"/>
              <a:t>y qué características debe tener para ser una buena pregunta?</a:t>
            </a:r>
          </a:p>
        </p:txBody>
      </p:sp>
    </p:spTree>
    <p:extLst>
      <p:ext uri="{BB962C8B-B14F-4D97-AF65-F5344CB8AC3E}">
        <p14:creationId xmlns:p14="http://schemas.microsoft.com/office/powerpoint/2010/main" val="315092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06DC6-6C02-1C6F-7694-95ED093E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9" y="88182"/>
            <a:ext cx="6998815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2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42" y="152589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Formulación del problema y pregunta, objetivos y relevancias</a:t>
            </a:r>
            <a:endParaRPr sz="1600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Especificación de la posición teórica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23284" y="2954621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Formulación del </a:t>
            </a:r>
            <a:r>
              <a:rPr lang="es-CL" sz="3600" b="1" dirty="0"/>
              <a:t>problema</a:t>
            </a:r>
            <a:r>
              <a:rPr lang="es-CL" sz="3600" dirty="0"/>
              <a:t> y </a:t>
            </a:r>
            <a:r>
              <a:rPr lang="es-CL" sz="3600" b="1" dirty="0"/>
              <a:t>pregunta</a:t>
            </a:r>
            <a:r>
              <a:rPr lang="es-CL" sz="3600" dirty="0"/>
              <a:t>, </a:t>
            </a:r>
            <a:r>
              <a:rPr lang="es-CL" sz="3600" b="1" dirty="0"/>
              <a:t>objetivos y relevancias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1511A68-84E9-33C4-6AC9-2A29305E48A7}"/>
              </a:ext>
            </a:extLst>
          </p:cNvPr>
          <p:cNvSpPr txBox="1"/>
          <p:nvPr/>
        </p:nvSpPr>
        <p:spPr>
          <a:xfrm>
            <a:off x="161572" y="4104552"/>
            <a:ext cx="5401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“El científico no es el hombre que da las respuestas correctas, sino el que hace las preguntas correctas”</a:t>
            </a:r>
          </a:p>
          <a:p>
            <a:endParaRPr lang="es-ES" dirty="0"/>
          </a:p>
          <a:p>
            <a:r>
              <a:rPr lang="es-ES" dirty="0"/>
              <a:t>Claude Lévi-Strauss, Le </a:t>
            </a:r>
            <a:r>
              <a:rPr lang="es-ES" dirty="0" err="1"/>
              <a:t>cru</a:t>
            </a:r>
            <a:r>
              <a:rPr lang="es-ES" dirty="0"/>
              <a:t> et le </a:t>
            </a:r>
            <a:r>
              <a:rPr lang="es-ES" dirty="0" err="1"/>
              <a:t>cuit</a:t>
            </a:r>
            <a:r>
              <a:rPr lang="es-E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9F8CF-CF45-F172-8DFE-0601401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6" y="34577"/>
            <a:ext cx="7161104" cy="40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ED29-9763-E053-7CCA-AEED3924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7FF92B-4C54-A87D-E845-F6971F4313C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0DD641-EA77-F657-F4CB-2938346F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176766-B9C7-CECA-4C79-25E985C1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2134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BB4BFC-8C44-9B7F-916D-6E50034DC91B}"/>
              </a:ext>
            </a:extLst>
          </p:cNvPr>
          <p:cNvSpPr txBox="1"/>
          <p:nvPr/>
        </p:nvSpPr>
        <p:spPr>
          <a:xfrm>
            <a:off x="6927157" y="449827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Kenjiro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Shibazaki</a:t>
            </a:r>
            <a:r>
              <a:rPr lang="es-ES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05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La pregunta en el </a:t>
            </a:r>
            <a:r>
              <a:rPr lang="en" b="1" dirty="0"/>
              <a:t>problema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Enunciar el problema: 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Describir </a:t>
            </a:r>
            <a:r>
              <a:rPr lang="es-ES" u="sng" dirty="0"/>
              <a:t>hechos</a:t>
            </a:r>
            <a:r>
              <a:rPr lang="es-ES" dirty="0"/>
              <a:t> e </a:t>
            </a:r>
            <a:r>
              <a:rPr lang="es-ES" u="sng" dirty="0"/>
              <a:t>investigaciones</a:t>
            </a:r>
            <a:r>
              <a:rPr lang="es-ES" dirty="0"/>
              <a:t> en relación con problema (¿Qué está pasando?) mostrar que es </a:t>
            </a:r>
            <a:r>
              <a:rPr lang="es-ES" u="sng" dirty="0"/>
              <a:t>factible observar/medir</a:t>
            </a:r>
            <a:r>
              <a:rPr lang="es-ES" dirty="0"/>
              <a:t>:  </a:t>
            </a:r>
            <a:r>
              <a:rPr lang="es-ES" dirty="0" err="1"/>
              <a:t>e.g</a:t>
            </a:r>
            <a:r>
              <a:rPr lang="es-ES" dirty="0"/>
              <a:t>. existen cambios en los modos de vincularse con la política, lectura, música en los/as jóvenes; que se han tratado de las siguientes maneras (x, y, z) y se ven influidos por (</a:t>
            </a:r>
            <a:r>
              <a:rPr lang="es-ES" dirty="0" err="1"/>
              <a:t>e,f,h</a:t>
            </a:r>
            <a:r>
              <a:rPr lang="es-ES" dirty="0"/>
              <a:t>)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Dar cuenta de la </a:t>
            </a:r>
            <a:r>
              <a:rPr lang="es-ES" u="sng" dirty="0"/>
              <a:t>relevancia </a:t>
            </a:r>
            <a:r>
              <a:rPr lang="es-ES" dirty="0"/>
              <a:t>de los hechos y </a:t>
            </a:r>
            <a:r>
              <a:rPr lang="es-ES" u="sng" dirty="0"/>
              <a:t>vinculo con otras variables</a:t>
            </a:r>
            <a:r>
              <a:rPr lang="es-ES" dirty="0"/>
              <a:t>: </a:t>
            </a:r>
            <a:r>
              <a:rPr lang="es-ES" dirty="0" err="1"/>
              <a:t>e.g</a:t>
            </a:r>
            <a:r>
              <a:rPr lang="es-ES" dirty="0"/>
              <a:t>. estos hechos permiten adentrarnos en: formas de subjetividad, hacer colectivos, relacionarse con los objetos culturales… entre los/as jóvenes de XX, en XX. Lo que sería importante para entender/explorar por XX.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Formular el problema (Pregunta de Investigación)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Redacción </a:t>
            </a:r>
            <a:r>
              <a:rPr lang="es-ES" u="sng" dirty="0"/>
              <a:t>clara</a:t>
            </a:r>
            <a:endParaRPr lang="es-ES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sz="1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8BAB5-224A-F4D0-4778-235D28F5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AF38CD-AB76-929D-5825-4AAA6A48D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D7D86-D1D5-D552-D945-AF74CE4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09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5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 pasos para problematizar </a:t>
            </a:r>
            <a:br>
              <a:rPr lang="en" sz="2800" b="1" dirty="0"/>
            </a:br>
            <a:r>
              <a:rPr lang="en" sz="2800" b="1" dirty="0"/>
              <a:t>(Cyril Lemieux)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285750" algn="l">
              <a:buFont typeface="+mj-lt"/>
              <a:buAutoNum type="arabicPeriod"/>
            </a:pPr>
            <a:r>
              <a:rPr lang="es-ES" sz="1100" dirty="0"/>
              <a:t>Creencia compartida/Observación reconocida sobre un hecho: “el suicidio es individual”</a:t>
            </a:r>
          </a:p>
          <a:p>
            <a:pPr marL="1028700" lvl="1" indent="-285750" algn="l">
              <a:buFont typeface="+mj-lt"/>
              <a:buAutoNum type="arabicPeriod"/>
            </a:pPr>
            <a:r>
              <a:rPr lang="es-ES" sz="1100" dirty="0" err="1"/>
              <a:t>e.g</a:t>
            </a:r>
            <a:r>
              <a:rPr lang="es-ES" sz="1100" dirty="0"/>
              <a:t>. explicación psicológica; naturalización del sentido común </a:t>
            </a:r>
          </a:p>
          <a:p>
            <a:pPr marL="514350" lvl="0" indent="-228600" algn="l">
              <a:buFont typeface="+mj-lt"/>
              <a:buAutoNum type="arabicPeriod"/>
            </a:pPr>
            <a:r>
              <a:rPr lang="es-ES" sz="1100" dirty="0"/>
              <a:t> A Partir de ellas: inferencias lógicas/ afirmaciones predictivas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Se puede esperar que… “la tasa de suicidios varie y no tenga regularidad”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Mostrar hechos que los contradicen (2) [realidad observada es contradictoria a 2]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Pero… “la tasa de suicidios es regular”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Aparece carácter parcial/erróneo de razonamientos (hacerlos antinaturales/ a-normales: lo que se juzga natural)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Pregunta: si creencias/observaciones (1) son ciertas; porque sucede 3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Si creencia/observación es verdad, cómo existen hechos que lo contradicen 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Buscar respuesta social: simetría y lo social se explica por lo social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Reconstrucción vía plan analítico: contradicción no excluida, sino que sale a la luz con nuevo enfoque. </a:t>
            </a:r>
          </a:p>
          <a:p>
            <a:pPr marL="285750" lvl="0" indent="0" algn="l"/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743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D85D-F860-3781-AAB2-6E469BA2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DD75E-21D8-A009-0225-5447A48AC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29F8-4B29-B821-2D0D-DBA45FD8F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1" t="20996" r="12445" b="20768"/>
          <a:stretch/>
        </p:blipFill>
        <p:spPr>
          <a:xfrm>
            <a:off x="466354" y="299677"/>
            <a:ext cx="8493862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49157" y="848602"/>
            <a:ext cx="4666182" cy="4806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Ejemplo: Encuesta Nacional de Participación Cultural (MINCAP)</a:t>
            </a:r>
            <a:endParaRPr sz="2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4581" y="1337989"/>
            <a:ext cx="5088044" cy="29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Problematización: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Desigualdades sociales afectan al consumo (visión tradicional)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Esto haría pensar que las clases populares, minorías o subalternos no consumen cultura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Sin embargo, si hay “cultura” en las clases populares: desde las rancheras, la música urbana.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¿Cómo entender otras manifestaciones culturales?</a:t>
            </a:r>
          </a:p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300" dirty="0"/>
              <a:t>Propuesta: pasar del estudio del consumo cultural a la participación cultural; del DERECHO a la CULTURA; a LOS DEERECHOS CULTURALES. 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62AF2A-1EE8-8C08-B9D1-43366751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9" t="14852" r="30101" b="7454"/>
          <a:stretch/>
        </p:blipFill>
        <p:spPr>
          <a:xfrm>
            <a:off x="5448770" y="332785"/>
            <a:ext cx="3695230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69B0-41CA-1BB4-F4F2-87543AC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546F75-8BDC-F38E-7350-222F9D4C3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6436E-47B1-1EB4-5EE8-894E8541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0" t="34527" r="30978" b="15677"/>
          <a:stretch/>
        </p:blipFill>
        <p:spPr>
          <a:xfrm>
            <a:off x="1367299" y="0"/>
            <a:ext cx="6034450" cy="51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5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Problema y Preguntas 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8430"/>
            <a:ext cx="8885547" cy="3556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1800" dirty="0"/>
              <a:t>La Encuesta Nacional de Participación Cultural 2017 se propone (1) identificar y visualizar </a:t>
            </a:r>
            <a:r>
              <a:rPr lang="es-ES" sz="1800" dirty="0">
                <a:solidFill>
                  <a:srgbClr val="FF0000"/>
                </a:solidFill>
              </a:rPr>
              <a:t>cómo los chilenos vivencian, evalúan y configuran sus prácticas culturales actuales </a:t>
            </a:r>
            <a:r>
              <a:rPr lang="es-ES" sz="1800" dirty="0"/>
              <a:t>(2) en un contexto con altos niveles de desigualdad y exclusión social, pero con una ampliación acelerada del consumo-participación cultural gracias a las políticas de acceso así como también por las nuevas tecnologías de la información.</a:t>
            </a:r>
          </a:p>
          <a:p>
            <a:pPr marL="285750" lvl="0" indent="0" algn="l"/>
            <a:endParaRPr lang="es-ES" sz="1800" dirty="0"/>
          </a:p>
          <a:p>
            <a:pPr marL="285750" lvl="0" indent="0" algn="l"/>
            <a:r>
              <a:rPr lang="es-ES" sz="1800" dirty="0"/>
              <a:t>En síntesis, esta Encuesta Nacional de Participación Cultural busca dar respuesta a preguntas tales como: ¿qué nuevos perfiles de consumidores culturales han surgido en el Chile actual? ¿Cuáles son sus características, prácticas e identificaciones culturales? ¿Qué nuevas formas de equidad y/o desigualdad cultural han emergido en los últimos años a partir de la expansión tecnológica? ¿Qué datos nos permiten pensar e imaginar procesos de inclusión social y cultural en base a una democracia cultural contemporánea?</a:t>
            </a:r>
          </a:p>
          <a:p>
            <a:pPr marL="285750" lvl="0" indent="0"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58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2.2. Interludio: </a:t>
            </a:r>
            <a:br>
              <a:rPr lang="en" sz="2800" dirty="0"/>
            </a:br>
            <a:r>
              <a:rPr lang="en" sz="2800" b="1" dirty="0"/>
              <a:t>La Unidad de Análisis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b="1" dirty="0"/>
              <a:t>unidad de análisis </a:t>
            </a:r>
            <a:r>
              <a:rPr lang="es-ES" dirty="0"/>
              <a:t>es a quién (o qué) queremos estudiar; a quién (o qué) queremos examinar para establecer una descripción o una explicación con respecto a fenómenos que le suceden.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dirty="0"/>
              <a:t>Pueden ser: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Individuos (los estudiantes, las madres solteras, los maestros, los trabajadores,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Grupos (familias, parejas, pandillas, ciudades, regiones, países,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Organizaciones (congregaciones religiosas, universidades, ramas del ejército, ministerios,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Objetos Sociales, ya sea: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Objetos concretos (libros, diarios, canciones, edificios, editoriales de diarios , etc.)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Relaciones sociales (los matrimonios, los divorcios, las manifestaciones estudiantiles, las revoluciones, etc.)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24705" y="162962"/>
            <a:ext cx="8620119" cy="412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Las ‘</a:t>
            </a:r>
            <a:r>
              <a:rPr lang="es-ES" sz="1400" u="sng" dirty="0"/>
              <a:t>unidades de análisis</a:t>
            </a:r>
            <a:r>
              <a:rPr lang="es-ES" sz="1400" dirty="0"/>
              <a:t>’ no siempre coinciden con la ‘</a:t>
            </a:r>
            <a:r>
              <a:rPr lang="es-ES" sz="1400" u="sng" dirty="0"/>
              <a:t>unidad de observación</a:t>
            </a:r>
            <a:r>
              <a:rPr lang="es-ES" sz="1400" dirty="0"/>
              <a:t>’ (pues no siempre podemos observarlas directamente):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Características del hogar informado por uno de sus miembros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¿Se le ocurre alguna unidad de observación que informa de alguna unidad de análisis?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Un estudio puede tener más de una unidad de análisis. etc.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CASEN: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Hogares: Se consideran miembros de un hogar a todas aquellas personas que, siendo residentes de una misma vivienda, pueden tener o no vínculos de parentesco entre sí y habitualmente hacen vida en común, es decir, se alojan y se alimentan juntas. Dicho de otra forma, habitan en la misma vivienda y tienen presupuesto de alimentación común.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Núcleo familiar: Un núcleo familiar es una parte de un hogar (es decir, un subconjunto de sus miembros) y puede estar constituido por una persona sola o un grupo de personas. Comúnmente corresponden a parejas o adultos/as junto a una o más personas que dependen de ellos/as. Puede ocurrir que en un hogar exista uno o más núcleos familiares.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Personas</a:t>
            </a:r>
          </a:p>
          <a:p>
            <a:pPr marL="1200150" lvl="2" indent="0" algn="l"/>
            <a:endParaRPr lang="es-ES" sz="1200" dirty="0"/>
          </a:p>
          <a:p>
            <a:pPr marL="1200150" lvl="2" indent="0" algn="l">
              <a:buFont typeface="Arial" panose="020B0604020202020204" pitchFamily="34" charset="0"/>
              <a:buChar char="•"/>
            </a:pPr>
            <a:endParaRPr sz="12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563107" y="184615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6105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¿Cuáles son los principales problemas de los/as colegios pensados desde directores/profesores y estudiantes?</a:t>
            </a:r>
            <a:endParaRPr sz="24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 ¿Cuál es la ‘unidad de análisis’?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¿Cuál(s) es(son) la(s) ‘unidad(es) de observación?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9523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92021" y="2082425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¿Qué son los objetivos?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Operaciones de conocimiento necesarias para responder a la pregunta de investigación (no son operaciones técnicas)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Es el ¿PARA QUÉ?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57779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1235124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Son una</a:t>
            </a:r>
            <a:r>
              <a:rPr lang="es-ES" sz="1800" u="sng" dirty="0"/>
              <a:t> desagregación </a:t>
            </a:r>
            <a:r>
              <a:rPr lang="es-ES" sz="1800" dirty="0"/>
              <a:t>de la pregunta de investigación, desde lo más general a lo más especifico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Todos los objetivos deben estar </a:t>
            </a:r>
            <a:r>
              <a:rPr lang="es-ES" sz="1800" u="sng" dirty="0"/>
              <a:t>referidos a la pregunta </a:t>
            </a:r>
            <a:r>
              <a:rPr lang="es-ES" sz="1800" dirty="0"/>
              <a:t>(evitar el problema de la inclusión)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Dos tipos de objetivos: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generales refieren a grandes operaciones analíticas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específicos refieren a operaciones más específicas (no pueden exceder al general, lo DESAGREGAN).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Se vinculan a tareas de investigación específicas.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Utilizar verbos en infinitivo como: determinar, conocer, describir, caracterizar…</a:t>
            </a:r>
          </a:p>
        </p:txBody>
      </p:sp>
    </p:spTree>
    <p:extLst>
      <p:ext uri="{BB962C8B-B14F-4D97-AF65-F5344CB8AC3E}">
        <p14:creationId xmlns:p14="http://schemas.microsoft.com/office/powerpoint/2010/main" val="1788637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9481A-E2A6-36C2-71CF-A29F54C6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5CE19E-D608-3FC2-FA06-B8DBAB5EC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2D007-D83D-39EA-574B-D85FEC9D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2" y="177769"/>
            <a:ext cx="8139536" cy="47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45FB-7189-FEF6-4C65-ED9F6BA3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D10F5-9894-D9DA-7AAC-F18679D1D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FD1CD5-3E2F-9DE7-DEE5-86723A98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26338" y="190123"/>
            <a:ext cx="8537416" cy="478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1400" dirty="0"/>
              <a:t>EJEMPLO 1</a:t>
            </a:r>
          </a:p>
          <a:p>
            <a:pPr marL="0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Conocer la relación que existe entre ‘</a:t>
            </a:r>
            <a:r>
              <a:rPr lang="es-ES" sz="1500" u="sng" dirty="0"/>
              <a:t>satisfacción con la vida’ </a:t>
            </a:r>
            <a:r>
              <a:rPr lang="es-ES" sz="1500" dirty="0"/>
              <a:t>y ‘</a:t>
            </a:r>
            <a:r>
              <a:rPr lang="es-ES" sz="1500" u="sng" dirty="0"/>
              <a:t>clase social subjetiva’ </a:t>
            </a:r>
            <a:r>
              <a:rPr lang="es-ES" sz="1500" dirty="0"/>
              <a:t>de  los/as chilenos, según ‘</a:t>
            </a:r>
            <a:r>
              <a:rPr lang="es-ES" sz="1500" u="sng" dirty="0"/>
              <a:t>nivel socioeconómico’.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Objetivos Específicos: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Determinar el “</a:t>
            </a:r>
            <a:r>
              <a:rPr lang="es-ES" sz="1500" u="sng" dirty="0"/>
              <a:t>nivel de satisfacción con la vida</a:t>
            </a:r>
            <a:r>
              <a:rPr lang="es-ES" sz="1500" dirty="0"/>
              <a:t>” que presentan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Caracterizar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Establecer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satisfacción con la vida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Analizar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Determinar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relación que existe entre “</a:t>
            </a:r>
            <a:r>
              <a:rPr lang="es-ES" sz="1500" u="sng" dirty="0"/>
              <a:t>satisfacción con la vida</a:t>
            </a:r>
            <a:r>
              <a:rPr lang="es-ES" sz="1500" dirty="0"/>
              <a:t>” y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</a:t>
            </a:r>
          </a:p>
        </p:txBody>
      </p:sp>
    </p:spTree>
    <p:extLst>
      <p:ext uri="{BB962C8B-B14F-4D97-AF65-F5344CB8AC3E}">
        <p14:creationId xmlns:p14="http://schemas.microsoft.com/office/powerpoint/2010/main" val="6152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623405" y="14584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 Relevancias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55231" y="877547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¿Por qué es importante hacer está investigación? (más allá de mis intereses)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Mi caso, es un caso de qué….? </a:t>
            </a:r>
          </a:p>
          <a:p>
            <a:pPr marL="0" indent="0" algn="l"/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Tres tipos de relevancias: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teórica (aporte en términos de conocimiento teórico)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práctica (aporte en términos de intervención social)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metodológica (aporte al instrumental técnico de la disciplina)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Ejemplos: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Entregar soporte empírico a la teoría X sobre violencia…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Contribuir a la formulación de políticas públicas que busquen intervenir en la experiencia de  violencia en el aula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 Contribuir al diseño de indicadores sobre prácticas de agresividad</a:t>
            </a:r>
          </a:p>
        </p:txBody>
      </p:sp>
    </p:spTree>
    <p:extLst>
      <p:ext uri="{BB962C8B-B14F-4D97-AF65-F5344CB8AC3E}">
        <p14:creationId xmlns:p14="http://schemas.microsoft.com/office/powerpoint/2010/main" val="49343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489469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teórica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039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C23C1-49BF-74E2-7BF3-F42D5CB6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C7C719-43C0-2E46-5FE3-0208258E9B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8CBF3BE-A161-A1F8-D913-18F120650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CA4BCA-09A7-8461-740F-BA61EFAD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296"/>
            <a:ext cx="9144000" cy="46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2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3.1. El Marco Teórico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establecer las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entrega los criterios para el análisis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333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0212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Un buen marco teórico: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Muestra el estado del arte teórico actual (teorías y líneas de investigación)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Hace una conexión con lo empírico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Explicitar la postura adoptada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Entrega las definiciones conceptuales de los conceptos centrales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575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3375" y="1"/>
            <a:ext cx="6052504" cy="4055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Niveles de abstracción en el marco teórico (</a:t>
            </a:r>
            <a:r>
              <a:rPr lang="es-ES" dirty="0" err="1"/>
              <a:t>Sautú</a:t>
            </a:r>
            <a:r>
              <a:rPr lang="es-ES" dirty="0"/>
              <a:t>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Paradigma: (+ o - Filosofías)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Sistema de creencias básicas que determinar el modo de orientarse y mirar la realidad (similitud nivel ontológico): Sustancialismo, </a:t>
            </a:r>
            <a:r>
              <a:rPr lang="es-ES" dirty="0" err="1"/>
              <a:t>relacionalismo</a:t>
            </a:r>
            <a:r>
              <a:rPr lang="es-ES" dirty="0"/>
              <a:t> social, realismo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generales: (+ o – Teoría Antropológica)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lógicamente interrelacionadas que se utilizan para explicar procesos y fenómenos. Visión de sociedad, lugar de personas y características todo y partes: Estructuralismo, Funcionalismo, Culturalismo, Marxismo, etc.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sustantivas: (Investigaciones específicas/empíricas de sus temas)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teóricas específicas a la parte de la realidad que se pretende estudiar.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Permiten definir objetivos específicos de la investigación y orientan etapas del diseño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339559" y="1612381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CD8B60C-C7F1-43E4-B266-34C9D12D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34" y="1285875"/>
            <a:ext cx="299986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8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859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0000"/>
                </a:solidFill>
              </a:rPr>
              <a:t>Al redactar el MT (en su trabajo! -&gt; guarde esta diapositiva):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Incorporar una pequeña introducción, en que se explique qué conceptos se revisarán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Ordenar los temas en un discurso coherente, partiendo de los descriptores más generales a los más específicos (usar subtítulos).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Al final, hacer una síntesis donde se aclara la postura adoptada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RECORDAR!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Los conceptos teóricos en la MC se traducen a variables, por lo tanto, las definiciones conceptuales deben ser precisas y permitir la operacionalización posterior de los conceptos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542917" y="2121030"/>
            <a:ext cx="159016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7708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50" y="250466"/>
            <a:ext cx="8599808" cy="466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Gestionar bibliografía en Zotero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99AF933D-373F-8DC2-BF53-0790844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246"/>
            <a:ext cx="8891936" cy="44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-101600" y="0"/>
            <a:ext cx="4274973" cy="54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Ordenar la bibliografía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2763876" y="26844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C1085B0-F5D1-8C91-C338-CFC1629E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" b="30898"/>
          <a:stretch/>
        </p:blipFill>
        <p:spPr>
          <a:xfrm>
            <a:off x="0" y="369116"/>
            <a:ext cx="3216570" cy="4405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FA6C48-2012-82FD-727C-DE69E8F92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8" t="8912" r="35881" b="29788"/>
          <a:stretch/>
        </p:blipFill>
        <p:spPr>
          <a:xfrm>
            <a:off x="3193777" y="119542"/>
            <a:ext cx="3119239" cy="4555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ECEE88-0BAF-90C5-EF13-8FC56228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1" t="4285" r="-1161" b="11524"/>
          <a:stretch/>
        </p:blipFill>
        <p:spPr>
          <a:xfrm>
            <a:off x="6290222" y="0"/>
            <a:ext cx="2853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Respuesta anticipada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entrega los criterios para el análisis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8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Son afirmaciones que hace el investigador en base a la teoría, prejuicios o su </a:t>
            </a:r>
            <a:r>
              <a:rPr lang="es-ES" dirty="0" err="1"/>
              <a:t>expertise</a:t>
            </a:r>
            <a:r>
              <a:rPr lang="es-ES" dirty="0"/>
              <a:t> sobre el tema, con respecto a los resultados que va a obtener la investigación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el método científico tradicional permiten comprobar/refutar teoría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términos generales: permiten “enfocar” mejor el proceso de investigación</a:t>
            </a:r>
          </a:p>
          <a:p>
            <a:pPr marL="285750" lvl="0" indent="0" algn="l"/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Precisiones: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claramente definidos sus conceptos teóricos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claros sus referentes empíricos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 su área de refutación y verificación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El valor heurístico de una hipótesis no recae en su verificación. ¡La refutación también es un resultado interesante!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5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357481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Ejemplos: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general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La relación entre “clase social subjetiva” y nivel de “satisfacción con la vida” de los/as chilenos/as está mediada por “nivel socioeconómico”.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específicas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la “clase social subjetiva” y el nivel de “satisfacción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el “nivel de 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la “clase social subjetiva’ de los/as chilenos/as.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13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la investigación cuantitativa, las hipótesis refieren al comportamiento esperado de variables.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Hay distintos tipos: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variable. Ejemplo: El comportamiento de la variable Y será…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 en dos grupos. Ejemplo: Existe diferencia entre A y B en la variable Y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correlacional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dos variables: existe asociación entre X e Y…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múltiples variables: las variables X, W, Z explican el comportamiento de la variable Y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direccionalidad de la asociación entre dos variables: a mayor X, mayor Y…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causalidad entre dos variables: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X determina el valor de Y …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965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014B0-E002-FAAF-B939-BD2D081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0F35A-B535-5E28-77EF-6D2649ED8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3914D8-A2A4-A476-18B7-20E10844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0" y="0"/>
            <a:ext cx="4224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Esquema de representación de variables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Para formular hipótesis, debe estar claro el papel que cumplen las variables en la investigación: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Variable dependiente (explicada)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independiente (explicativa)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de control (precisa la relación entre VD y VI)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 Tipo de relaciones entre dos variables: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D3A1D3-3294-3CED-FA43-2B7C4D9DA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0" t="73379" r="27223" b="9063"/>
          <a:stretch/>
        </p:blipFill>
        <p:spPr>
          <a:xfrm>
            <a:off x="747078" y="3444980"/>
            <a:ext cx="6859881" cy="15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6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¿Cuál es la variable independiente, cuál es la dependiente, son asimétricas o simétricas?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Familia politizada incide en politización de estudiante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Alta lectura de libros se relaciona con alto consumo de música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Buena situación de salud mental mejora el rendimiento académico de estudiantes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PP: ¿Qué diferencia hay entre una v. dependiente, independiente y de control?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6559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Mapa de técnicas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tipo de hipótesis, define el tipo de análisis estadístico que realizaremos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AD8C866-BF45-C524-E371-E6ACFE772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9" t="30068" r="20493" b="25744"/>
          <a:stretch/>
        </p:blipFill>
        <p:spPr>
          <a:xfrm>
            <a:off x="793986" y="1763448"/>
            <a:ext cx="6524978" cy="32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8902A-14ED-A89F-5975-48B31269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7CFDA-0496-2248-D5BF-B87BBEF3B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5C5BC4-EF21-6804-E64B-2D820D40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8" y="0"/>
            <a:ext cx="9016530" cy="5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9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Taller </a:t>
            </a:r>
            <a:r>
              <a:rPr lang="es-CL" sz="3600" dirty="0"/>
              <a:t>en clases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61057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8740-AF24-FDEF-4037-560F7EC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sus trabajos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911B8-358B-04FE-4BD0-729B429B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19" y="2453286"/>
            <a:ext cx="6368303" cy="1125292"/>
          </a:xfrm>
        </p:spPr>
        <p:txBody>
          <a:bodyPr/>
          <a:lstStyle/>
          <a:p>
            <a:r>
              <a:rPr lang="es-ES" dirty="0"/>
              <a:t>https://docs.google.com/document/d/1pzb7SxNylHTOBGxFlS3UGeIbg9CiSH5hJAcYj3L-r4s/edit</a:t>
            </a:r>
          </a:p>
        </p:txBody>
      </p:sp>
    </p:spTree>
    <p:extLst>
      <p:ext uri="{BB962C8B-B14F-4D97-AF65-F5344CB8AC3E}">
        <p14:creationId xmlns:p14="http://schemas.microsoft.com/office/powerpoint/2010/main" val="2464871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73848" y="43567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Búsqueda booleana: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Tener claros los descriptores de búsqueda (conceptos centrales)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Leer buscando esos descriptores (leer teoría y material empírico)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Organizar la información en función de los distintos criterios de búsqueda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Utilizar DOI (Digital </a:t>
            </a:r>
            <a:r>
              <a:rPr lang="es-ES" sz="1400" dirty="0" err="1"/>
              <a:t>Object</a:t>
            </a:r>
            <a:r>
              <a:rPr lang="es-ES" sz="1400" dirty="0"/>
              <a:t> </a:t>
            </a:r>
            <a:r>
              <a:rPr lang="es-ES" sz="1400" dirty="0" err="1"/>
              <a:t>Identifier</a:t>
            </a:r>
            <a:r>
              <a:rPr lang="es-ES" sz="1400" dirty="0"/>
              <a:t>): es un identificador único y permanente para las publicaciones electrónica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Búsqueda booleana (en Google </a:t>
            </a:r>
            <a:r>
              <a:rPr lang="es-ES" sz="1400" dirty="0" err="1"/>
              <a:t>Scholar</a:t>
            </a:r>
            <a:r>
              <a:rPr lang="es-ES" sz="1400" dirty="0"/>
              <a:t>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“concepto 1 y concepto 2”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3882769" y="186032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9C299F5-1AC7-A672-52A4-12F50D51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50" y="2647965"/>
            <a:ext cx="6111406" cy="23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4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D1B97-112F-E5D1-553B-AEB1120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F19D0-A1AE-4E85-935C-1D98A95D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0552-F71E-0B5C-CD1C-5D86388D3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2" r="2386" b="10570"/>
          <a:stretch/>
        </p:blipFill>
        <p:spPr>
          <a:xfrm>
            <a:off x="145856" y="297623"/>
            <a:ext cx="8668165" cy="46719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871DE0-5E6C-A499-E4C3-B8D3CE45F481}"/>
              </a:ext>
            </a:extLst>
          </p:cNvPr>
          <p:cNvSpPr/>
          <p:nvPr/>
        </p:nvSpPr>
        <p:spPr>
          <a:xfrm>
            <a:off x="238539" y="850790"/>
            <a:ext cx="1343770" cy="1343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97476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54930-6601-CEA5-873E-34FFE22B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64DD0-AE1F-F3D1-22B7-804809BC3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B5307A-D28E-AF4C-624B-2B451071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90107"/>
            <a:ext cx="6148681" cy="50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1D900-2635-E0F0-4072-36C715C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6" y="4839322"/>
            <a:ext cx="4186304" cy="608356"/>
          </a:xfrm>
        </p:spPr>
        <p:txBody>
          <a:bodyPr/>
          <a:lstStyle/>
          <a:p>
            <a:pPr algn="l"/>
            <a:r>
              <a:rPr lang="es-CL" sz="1800" dirty="0"/>
              <a:t>Realicen 2 búsquedas en Google </a:t>
            </a:r>
            <a:r>
              <a:rPr lang="es-CL" sz="1800" dirty="0" err="1"/>
              <a:t>Scholar</a:t>
            </a:r>
            <a:r>
              <a:rPr lang="es-CL" sz="1800" dirty="0"/>
              <a:t> por persona: </a:t>
            </a:r>
            <a:br>
              <a:rPr lang="es-CL" sz="1800" dirty="0"/>
            </a:br>
            <a:r>
              <a:rPr lang="es-CL" sz="1800" dirty="0"/>
              <a:t>anote: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a) grupo</a:t>
            </a:r>
            <a:br>
              <a:rPr lang="es-CL" sz="1800" dirty="0"/>
            </a:br>
            <a:r>
              <a:rPr lang="es-CL" sz="1800" dirty="0"/>
              <a:t>b) búsqueda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[ejemplo: (a) grupo 1; (b) “política” AND “juventud” AND “encuesta”; (c) “política” AND “encuesta” AND “participación”]</a:t>
            </a:r>
            <a:br>
              <a:rPr lang="es-CL" sz="1800" dirty="0"/>
            </a:br>
            <a:br>
              <a:rPr lang="es-CL" sz="3200" dirty="0"/>
            </a:br>
            <a:r>
              <a:rPr lang="es-CL" sz="3200" dirty="0"/>
              <a:t>menti.com: </a:t>
            </a:r>
            <a:r>
              <a:rPr lang="es-ES" sz="2400" b="1" i="0" dirty="0">
                <a:effectLst/>
                <a:latin typeface="MentiText"/>
              </a:rPr>
              <a:t>8340 0736</a:t>
            </a:r>
            <a:br>
              <a:rPr lang="es-CL" sz="3200" dirty="0"/>
            </a:br>
            <a:endParaRPr lang="es-CL" sz="6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99AB9E-DF95-E396-F87B-7C035F06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82" y="404191"/>
            <a:ext cx="4792318" cy="47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A0B43-3E50-4EF2-E36A-BDD65800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D0A1D7-9179-9A0A-866A-47BEF128D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C9A42-D935-5493-84D4-FAFDA792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2" y="0"/>
            <a:ext cx="7884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940740"/>
            <a:ext cx="8846726" cy="4045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A partir de su problema de investigación: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Elabore el problema y situé la pregunta al final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Determine los objetivos (1 general y 3 o 4 específicos)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Postule 2 o 3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Señale relevancias</a:t>
            </a:r>
          </a:p>
          <a:p>
            <a:pPr marL="742950" lvl="1" indent="0" algn="l"/>
            <a:endParaRPr lang="es-ES" sz="1800" dirty="0"/>
          </a:p>
          <a:p>
            <a:r>
              <a:rPr lang="es-ES" sz="2000" dirty="0"/>
              <a:t>https://docs.google.com/document/d/1pzb7SxNylHTOBGxFlS3UGeIbg9CiSH5hJAcYj3L-r4s/edit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62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2041149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Cada integrante del grupo deberá fichar 1 artículo, utilizando el método de búsqueda booleana (hasta 2 páginas)</a:t>
            </a:r>
            <a:r>
              <a:rPr lang="es-CL" sz="1800" dirty="0"/>
              <a:t>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Recomiendo siempre partir con ENCUESTAS!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Al menos uno debe estar en inglés: puede traducir con </a:t>
            </a:r>
            <a:r>
              <a:rPr lang="es-CL" sz="1800" dirty="0" err="1"/>
              <a:t>chatgpt</a:t>
            </a:r>
            <a:r>
              <a:rPr lang="es-CL" sz="1800" dirty="0"/>
              <a:t> o </a:t>
            </a:r>
            <a:r>
              <a:rPr lang="es-CL" sz="1800" dirty="0" err="1"/>
              <a:t>deepl</a:t>
            </a:r>
            <a:endParaRPr lang="es-CL"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Construcción de una ficha bibliográfica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Nombre del autor.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Título de la obra o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Editorial, país, número de edición, de página y año de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Conceptos principales y forma de operacionalización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Metodología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Informe general o síntesis de lo más destacado del documento (CORTO!!!)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75;p69">
            <a:extLst>
              <a:ext uri="{FF2B5EF4-FFF2-40B4-BE49-F238E27FC236}">
                <a16:creationId xmlns:a16="http://schemas.microsoft.com/office/drawing/2014/main" id="{16EB511A-9924-D48B-39AA-DEDBC25B5AEB}"/>
              </a:ext>
            </a:extLst>
          </p:cNvPr>
          <p:cNvGrpSpPr/>
          <p:nvPr/>
        </p:nvGrpSpPr>
        <p:grpSpPr>
          <a:xfrm>
            <a:off x="6140572" y="1354348"/>
            <a:ext cx="2093361" cy="1807513"/>
            <a:chOff x="2903337" y="4279032"/>
            <a:chExt cx="382519" cy="350682"/>
          </a:xfrm>
        </p:grpSpPr>
        <p:sp>
          <p:nvSpPr>
            <p:cNvPr id="3" name="Google Shape;11076;p69">
              <a:extLst>
                <a:ext uri="{FF2B5EF4-FFF2-40B4-BE49-F238E27FC236}">
                  <a16:creationId xmlns:a16="http://schemas.microsoft.com/office/drawing/2014/main" id="{5994590F-5FC7-73A7-5C05-E2CE8946BEEB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077;p69">
              <a:extLst>
                <a:ext uri="{FF2B5EF4-FFF2-40B4-BE49-F238E27FC236}">
                  <a16:creationId xmlns:a16="http://schemas.microsoft.com/office/drawing/2014/main" id="{3165692D-B27D-C855-DD7C-41809D552E3F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78;p69">
              <a:extLst>
                <a:ext uri="{FF2B5EF4-FFF2-40B4-BE49-F238E27FC236}">
                  <a16:creationId xmlns:a16="http://schemas.microsoft.com/office/drawing/2014/main" id="{69415863-1C94-296E-C86E-BABBBAEEC51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79;p69">
              <a:extLst>
                <a:ext uri="{FF2B5EF4-FFF2-40B4-BE49-F238E27FC236}">
                  <a16:creationId xmlns:a16="http://schemas.microsoft.com/office/drawing/2014/main" id="{C2FE0F78-275F-594B-5D98-8A8D348773DE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80;p69">
              <a:extLst>
                <a:ext uri="{FF2B5EF4-FFF2-40B4-BE49-F238E27FC236}">
                  <a16:creationId xmlns:a16="http://schemas.microsoft.com/office/drawing/2014/main" id="{E55295A4-F469-47A3-5B5B-5F44BBC74113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81;p69">
              <a:extLst>
                <a:ext uri="{FF2B5EF4-FFF2-40B4-BE49-F238E27FC236}">
                  <a16:creationId xmlns:a16="http://schemas.microsoft.com/office/drawing/2014/main" id="{180F5109-3605-90BE-07D9-F265442FF11A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82;p69">
              <a:extLst>
                <a:ext uri="{FF2B5EF4-FFF2-40B4-BE49-F238E27FC236}">
                  <a16:creationId xmlns:a16="http://schemas.microsoft.com/office/drawing/2014/main" id="{E678289A-02CC-58F1-5CC9-2291043A5864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83;p69">
              <a:extLst>
                <a:ext uri="{FF2B5EF4-FFF2-40B4-BE49-F238E27FC236}">
                  <a16:creationId xmlns:a16="http://schemas.microsoft.com/office/drawing/2014/main" id="{A59B266E-591F-00C1-5EEC-1837FB418A36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84;p69">
              <a:extLst>
                <a:ext uri="{FF2B5EF4-FFF2-40B4-BE49-F238E27FC236}">
                  <a16:creationId xmlns:a16="http://schemas.microsoft.com/office/drawing/2014/main" id="{A52F1AF8-40C9-6CB7-0C9C-F7B9FD594F95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85;p69">
              <a:extLst>
                <a:ext uri="{FF2B5EF4-FFF2-40B4-BE49-F238E27FC236}">
                  <a16:creationId xmlns:a16="http://schemas.microsoft.com/office/drawing/2014/main" id="{ACE2DBE4-A234-078E-A68F-BFC4B4F6C186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86;p69">
              <a:extLst>
                <a:ext uri="{FF2B5EF4-FFF2-40B4-BE49-F238E27FC236}">
                  <a16:creationId xmlns:a16="http://schemas.microsoft.com/office/drawing/2014/main" id="{64F078CA-454B-C1F1-8888-407C17FA417E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87;p69">
              <a:extLst>
                <a:ext uri="{FF2B5EF4-FFF2-40B4-BE49-F238E27FC236}">
                  <a16:creationId xmlns:a16="http://schemas.microsoft.com/office/drawing/2014/main" id="{C6AC1FCD-BDB7-AC7F-02B6-74BF821B39F2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88;p69">
              <a:extLst>
                <a:ext uri="{FF2B5EF4-FFF2-40B4-BE49-F238E27FC236}">
                  <a16:creationId xmlns:a16="http://schemas.microsoft.com/office/drawing/2014/main" id="{67764BD9-4A0A-8585-23A0-9DD43835C0F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9;p69">
              <a:extLst>
                <a:ext uri="{FF2B5EF4-FFF2-40B4-BE49-F238E27FC236}">
                  <a16:creationId xmlns:a16="http://schemas.microsoft.com/office/drawing/2014/main" id="{072AA1E0-1285-AAC5-8F8D-9E9F09867A9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0;p69">
              <a:extLst>
                <a:ext uri="{FF2B5EF4-FFF2-40B4-BE49-F238E27FC236}">
                  <a16:creationId xmlns:a16="http://schemas.microsoft.com/office/drawing/2014/main" id="{B9684B6F-F9DA-1AE6-2052-9499B2800573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BA5A4-7508-DDFD-F9D7-94FFF7F9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B5040B-2C02-694E-9D1B-25E3335D3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EF686-8E3C-C5D8-E3E8-51FAC8F8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9" y="0"/>
            <a:ext cx="7240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981C-28F6-D416-C3CE-74599828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E1D46-FB4B-8C0D-FE07-38042DD90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108778-D687-DD76-F029-EDB53D6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38" y="0"/>
            <a:ext cx="5078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5A10-0E59-6E68-09E2-D8730F70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B659E9-5DC7-43CC-ADF3-BB1A8F966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35561-5CC7-37E3-0E72-6517FADC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" y="0"/>
            <a:ext cx="91267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67162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2774</Words>
  <Application>Microsoft Office PowerPoint</Application>
  <PresentationFormat>Presentación en pantalla (16:9)</PresentationFormat>
  <Paragraphs>248</Paragraphs>
  <Slides>63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Lexend Deca</vt:lpstr>
      <vt:lpstr>MentiText</vt:lpstr>
      <vt:lpstr>Catamaran</vt:lpstr>
      <vt:lpstr>Pastel Minimalist Elegant Lines Portfolio by Slidesgo</vt:lpstr>
      <vt:lpstr>Métodos cuantitavos I:  Clase 4 </vt:lpstr>
      <vt:lpstr>Sintesis sesión anterior</vt:lpstr>
      <vt:lpstr>Sintesis sesiónes anteriores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 la idea a la pregunta</vt:lpstr>
      <vt:lpstr>¿Qué hemos visto?:</vt:lpstr>
      <vt:lpstr>Presentación de PowerPoint</vt:lpstr>
      <vt:lpstr>Presentación de PowerPoint</vt:lpstr>
      <vt:lpstr>Presentación de PowerPoint</vt:lpstr>
      <vt:lpstr>Presentación de PowerPoint</vt:lpstr>
      <vt:lpstr>Formulación del problema y pregunta, objetivos y relevancias</vt:lpstr>
      <vt:lpstr>Presentación de PowerPoint</vt:lpstr>
      <vt:lpstr>Presentación de PowerPoint</vt:lpstr>
      <vt:lpstr>2.1 La pregunta en el problema</vt:lpstr>
      <vt:lpstr>Presentación de PowerPoint</vt:lpstr>
      <vt:lpstr>4 pasos para problematizar  (Cyril Lemieux)</vt:lpstr>
      <vt:lpstr>Presentación de PowerPoint</vt:lpstr>
      <vt:lpstr>Ejemplo: Encuesta Nacional de Participación Cultural (MINCAP)</vt:lpstr>
      <vt:lpstr>Presentación de PowerPoint</vt:lpstr>
      <vt:lpstr>Problema y Preguntas </vt:lpstr>
      <vt:lpstr>2.2. Interludio:  La Unidad de Análisis</vt:lpstr>
      <vt:lpstr>Presentación de PowerPoint</vt:lpstr>
      <vt:lpstr>¿Cuáles son los principales problemas de los/as colegios pensados desde directores/profesores y estudiantes?</vt:lpstr>
      <vt:lpstr>2.3 Objetivos</vt:lpstr>
      <vt:lpstr>2.3 Objetivos</vt:lpstr>
      <vt:lpstr>Presentación de PowerPoint</vt:lpstr>
      <vt:lpstr>Presentación de PowerPoint</vt:lpstr>
      <vt:lpstr>Presentación de PowerPoint</vt:lpstr>
      <vt:lpstr>2.4 Relevancias</vt:lpstr>
      <vt:lpstr>Especificación de la posición teórica</vt:lpstr>
      <vt:lpstr>3.1. El Marco Teórico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3.2. Las hipótesis</vt:lpstr>
      <vt:lpstr>3.2. Las hipótesis</vt:lpstr>
      <vt:lpstr>Presentación de PowerPoint</vt:lpstr>
      <vt:lpstr>Presentación de PowerPoint</vt:lpstr>
      <vt:lpstr>Esquema de representación de variables</vt:lpstr>
      <vt:lpstr>Presentación de PowerPoint</vt:lpstr>
      <vt:lpstr>Mapa de técnicas</vt:lpstr>
      <vt:lpstr>Presentación de PowerPoint</vt:lpstr>
      <vt:lpstr>Taller en clases</vt:lpstr>
      <vt:lpstr>Sobre sus trabajos</vt:lpstr>
      <vt:lpstr>Presentación de PowerPoint</vt:lpstr>
      <vt:lpstr>Presentación de PowerPoint</vt:lpstr>
      <vt:lpstr>Presentación de PowerPoint</vt:lpstr>
      <vt:lpstr>Realicen 2 búsquedas en Google Scholar por persona:  anote:  a) grupo b) búsqueda  [ejemplo: (a) grupo 1; (b) “política” AND “juventud” AND “encuesta”; (c) “política” AND “encuesta” AND “participación”]  menti.com: 8340 0736 </vt:lpstr>
      <vt:lpstr>Presentación de PowerPoint</vt:lpstr>
      <vt:lpstr>Ejercicio en casa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27</cp:revision>
  <dcterms:modified xsi:type="dcterms:W3CDTF">2024-09-02T15:48:30Z</dcterms:modified>
</cp:coreProperties>
</file>